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15"/>
  </p:notesMasterIdLst>
  <p:sldIdLst>
    <p:sldId id="256" r:id="rId2"/>
    <p:sldId id="266" r:id="rId3"/>
    <p:sldId id="257" r:id="rId4"/>
    <p:sldId id="264" r:id="rId5"/>
    <p:sldId id="265" r:id="rId6"/>
    <p:sldId id="258" r:id="rId7"/>
    <p:sldId id="259" r:id="rId8"/>
    <p:sldId id="261" r:id="rId9"/>
    <p:sldId id="262" r:id="rId10"/>
    <p:sldId id="260" r:id="rId11"/>
    <p:sldId id="263" r:id="rId12"/>
    <p:sldId id="269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6767"/>
    <a:srgbClr val="00359E"/>
    <a:srgbClr val="525252"/>
    <a:srgbClr val="002B82"/>
    <a:srgbClr val="FF6699"/>
    <a:srgbClr val="E5496A"/>
    <a:srgbClr val="D595AC"/>
    <a:srgbClr val="2E4C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41" autoAdjust="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002849977325791"/>
          <c:y val="4.8468892736302012E-2"/>
          <c:w val="0.57729827627213726"/>
          <c:h val="0.70955848709604352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90F62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572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DB35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31734983904538222"/>
                  <c:y val="-1.7417444258780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053162166794977"/>
                  <c:y val="-1.8415733817310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245E-2"/>
                  <c:y val="0.1527777777777777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666666666666681"/>
                  <c:y val="8.79629629629631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20000"/>
                  <a:lumOff val="80000"/>
                  <a:alpha val="82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Sheet1!$B$1:$B$4</c:f>
              <c:strCache>
                <c:ptCount val="4"/>
                <c:pt idx="0">
                  <c:v>Vocational Diploma </c:v>
                </c:pt>
                <c:pt idx="1">
                  <c:v>Master</c:v>
                </c:pt>
                <c:pt idx="2">
                  <c:v>Diploma</c:v>
                </c:pt>
                <c:pt idx="3">
                  <c:v>Bachelor </c:v>
                </c:pt>
              </c:strCache>
            </c:strRef>
          </c:cat>
          <c:val>
            <c:numRef>
              <c:f>Sheet1!$A$1:$A$4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  <c:pt idx="2">
                  <c:v>60</c:v>
                </c:pt>
                <c:pt idx="3">
                  <c:v>132</c:v>
                </c:pt>
              </c:numCache>
            </c:numRef>
          </c:val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55091796364E-2"/>
          <c:y val="0.80697046010894902"/>
          <c:w val="0.89999988981640788"/>
          <c:h val="6.7720984259334094E-2"/>
        </c:manualLayout>
      </c:layout>
      <c:spPr>
        <a:solidFill>
          <a:srgbClr val="D595AC">
            <a:alpha val="33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13F7-57B4-024F-BEC4-A9D9E39F718E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1B54-F461-6A42-B0D7-2E6B5C36CC2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16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035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6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323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969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045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100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906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555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64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47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01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0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906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352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23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15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866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8F68-713A-104B-8A63-1E2049E36802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8302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u.edu.jo/bauar/Colleges/Agr/Home.aspx" TargetMode="External"/><Relationship Id="rId3" Type="http://schemas.openxmlformats.org/officeDocument/2006/relationships/hyperlink" Target="http://www.bau.edu.jo/bauar/Colleges/Eng/Home.aspx" TargetMode="External"/><Relationship Id="rId7" Type="http://schemas.openxmlformats.org/officeDocument/2006/relationships/hyperlink" Target="http://www.bau.edu.jo/bauar/Colleges/Science/Home.aspx" TargetMode="External"/><Relationship Id="rId2" Type="http://schemas.openxmlformats.org/officeDocument/2006/relationships/hyperlink" Target="http://www.bau.edu.jo/bauar/Colleges/Graduate_Studies/Hom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bau.edu.jo/bauar/Colleges/IT/Home.aspx" TargetMode="External"/><Relationship Id="rId10" Type="http://schemas.openxmlformats.org/officeDocument/2006/relationships/hyperlink" Target="http://www.bau.edu.jo/bauar/Colleges/Salt/Home.aspx" TargetMode="External"/><Relationship Id="rId4" Type="http://schemas.openxmlformats.org/officeDocument/2006/relationships/hyperlink" Target="http://www.bau.edu.jo/bauar/Colleges/Medic/Home.aspx" TargetMode="External"/><Relationship Id="rId9" Type="http://schemas.openxmlformats.org/officeDocument/2006/relationships/hyperlink" Target="http://www.bau.edu.jo/bauar/Colleges/Plan/Home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u.edu.jo/bauar/Colleges/Zarqa/Home.aspx" TargetMode="External"/><Relationship Id="rId13" Type="http://schemas.openxmlformats.org/officeDocument/2006/relationships/hyperlink" Target="http://www.bau.edu.jo/bauar/Colleges/Aqaba/Home.aspx" TargetMode="External"/><Relationship Id="rId3" Type="http://schemas.openxmlformats.org/officeDocument/2006/relationships/hyperlink" Target="http://www.bau.edu.jo/bauar/Colleges/Irbid/Home.aspx" TargetMode="External"/><Relationship Id="rId7" Type="http://schemas.openxmlformats.org/officeDocument/2006/relationships/hyperlink" Target="http://www.bau.edu.jo/bauar/Colleges/Alia/Home.aspx" TargetMode="External"/><Relationship Id="rId12" Type="http://schemas.openxmlformats.org/officeDocument/2006/relationships/hyperlink" Target="http://www.bau.edu.jo/bauar/Colleges/Maan/Home.aspx" TargetMode="External"/><Relationship Id="rId2" Type="http://schemas.openxmlformats.org/officeDocument/2006/relationships/hyperlink" Target="http://www.bau.edu.jo/bauar/Colleges/Huson/Hom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u.edu.jo/bauar/Colleges/Amman/Home.aspx" TargetMode="External"/><Relationship Id="rId11" Type="http://schemas.openxmlformats.org/officeDocument/2006/relationships/hyperlink" Target="http://www.bau.edu.jo/bauar/Colleges/Shoubk/Home.aspx" TargetMode="External"/><Relationship Id="rId5" Type="http://schemas.openxmlformats.org/officeDocument/2006/relationships/hyperlink" Target="http://old.bau.edu.jo/ar/Colleges/fet/new/index.ASPX" TargetMode="External"/><Relationship Id="rId10" Type="http://schemas.openxmlformats.org/officeDocument/2006/relationships/hyperlink" Target="http://www.bau.edu.jo/bauar/Colleges/Karak/Home.aspx" TargetMode="External"/><Relationship Id="rId4" Type="http://schemas.openxmlformats.org/officeDocument/2006/relationships/hyperlink" Target="http://www.bau.edu.jo/bauar/Colleges/Ajloun/Home.aspx" TargetMode="External"/><Relationship Id="rId9" Type="http://schemas.openxmlformats.org/officeDocument/2006/relationships/hyperlink" Target="http://www.bau.edu.jo/bauar/Colleges/Rahma/Hom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0561" y="489970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INNOLEA KICK-OFF </a:t>
            </a:r>
            <a:r>
              <a:rPr lang="en-GB" sz="2400" b="1" u="sng" dirty="0">
                <a:solidFill>
                  <a:srgbClr val="002060"/>
                </a:solidFill>
                <a:latin typeface="Baskerville Old Face" panose="02020602080505020303" pitchFamily="18" charset="0"/>
              </a:rPr>
              <a:t>MEETING</a:t>
            </a:r>
          </a:p>
          <a:p>
            <a:r>
              <a:rPr lang="en-GB" sz="2400" dirty="0" smtClean="0">
                <a:solidFill>
                  <a:srgbClr val="525252"/>
                </a:solidFill>
                <a:latin typeface="Baskerville Old Face" panose="02020602080505020303" pitchFamily="18" charset="0"/>
              </a:rPr>
              <a:t> </a:t>
            </a:r>
            <a:endParaRPr lang="en-GB" sz="2400" dirty="0">
              <a:solidFill>
                <a:srgbClr val="525252"/>
              </a:solidFill>
              <a:latin typeface="Baskerville Old Face" panose="02020602080505020303" pitchFamily="18" charset="0"/>
            </a:endParaRPr>
          </a:p>
          <a:p>
            <a:r>
              <a:rPr lang="en-GB" sz="2400" dirty="0" smtClean="0">
                <a:solidFill>
                  <a:srgbClr val="525252"/>
                </a:solidFill>
                <a:latin typeface="Baskerville Old Face" panose="02020602080505020303" pitchFamily="18" charset="0"/>
              </a:rPr>
              <a:t>14 </a:t>
            </a:r>
            <a:r>
              <a:rPr lang="en-GB" sz="2400" dirty="0">
                <a:solidFill>
                  <a:srgbClr val="525252"/>
                </a:solidFill>
                <a:latin typeface="Baskerville Old Face" panose="02020602080505020303" pitchFamily="18" charset="0"/>
              </a:rPr>
              <a:t>– </a:t>
            </a:r>
            <a:r>
              <a:rPr lang="en-GB" sz="2400" dirty="0" smtClean="0">
                <a:solidFill>
                  <a:srgbClr val="525252"/>
                </a:solidFill>
                <a:latin typeface="Baskerville Old Face" panose="02020602080505020303" pitchFamily="18" charset="0"/>
              </a:rPr>
              <a:t>15 </a:t>
            </a:r>
            <a:r>
              <a:rPr lang="en-GB" sz="2400" smtClean="0">
                <a:solidFill>
                  <a:srgbClr val="525252"/>
                </a:solidFill>
                <a:latin typeface="Baskerville Old Face" panose="02020602080505020303" pitchFamily="18" charset="0"/>
              </a:rPr>
              <a:t>December 2017</a:t>
            </a:r>
            <a:endParaRPr lang="en-GB" sz="2400" dirty="0">
              <a:solidFill>
                <a:srgbClr val="525252"/>
              </a:solidFill>
              <a:latin typeface="Baskerville Old Face" panose="02020602080505020303" pitchFamily="18" charset="0"/>
            </a:endParaRPr>
          </a:p>
          <a:p>
            <a:endParaRPr lang="en-GB" sz="2400" dirty="0">
              <a:solidFill>
                <a:srgbClr val="525252"/>
              </a:solidFill>
              <a:latin typeface="Baskerville Old Face" panose="02020602080505020303" pitchFamily="18" charset="0"/>
            </a:endParaRPr>
          </a:p>
          <a:p>
            <a:r>
              <a:rPr lang="en-GB" sz="2400" dirty="0">
                <a:solidFill>
                  <a:srgbClr val="525252"/>
                </a:solidFill>
                <a:latin typeface="Baskerville Old Face" panose="02020602080505020303" pitchFamily="18" charset="0"/>
              </a:rPr>
              <a:t>Jordan</a:t>
            </a:r>
            <a:endParaRPr lang="fr-FR" sz="2400" dirty="0">
              <a:solidFill>
                <a:srgbClr val="525252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450" y="98429"/>
            <a:ext cx="3002509" cy="2282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20" y="2490369"/>
            <a:ext cx="652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 – Balqa Applied University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BAU </a:t>
            </a:r>
          </a:p>
          <a:p>
            <a:pPr algn="ctr"/>
            <a:r>
              <a:rPr lang="en-US" sz="400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 </a:t>
            </a:r>
            <a:r>
              <a:rPr lang="en-US" sz="400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7– 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INNOLEA </a:t>
            </a:r>
            <a:endParaRPr lang="en-US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1096"/>
            <a:ext cx="8152067" cy="1310185"/>
            <a:chOff x="364137" y="197623"/>
            <a:chExt cx="8152067" cy="1310185"/>
          </a:xfrm>
          <a:solidFill>
            <a:srgbClr val="E5496A"/>
          </a:solidFill>
        </p:grpSpPr>
        <p:sp>
          <p:nvSpPr>
            <p:cNvPr id="8" name="Rectangle 7"/>
            <p:cNvSpPr/>
            <p:nvPr/>
          </p:nvSpPr>
          <p:spPr>
            <a:xfrm>
              <a:off x="364137" y="197623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7512903" y="504507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59" y="356902"/>
            <a:ext cx="7429499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Programs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6247352"/>
              </p:ext>
            </p:extLst>
          </p:nvPr>
        </p:nvGraphicFramePr>
        <p:xfrm>
          <a:off x="1758842" y="1652583"/>
          <a:ext cx="6353033" cy="516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260" y="2829306"/>
            <a:ext cx="1707270" cy="1707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71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4529"/>
            <a:ext cx="9144000" cy="20543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02" y="1744061"/>
            <a:ext cx="7429499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ERASMUS + Funded Projects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902" y="2945524"/>
            <a:ext cx="74294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76767"/>
                </a:solidFill>
              </a:rPr>
              <a:t>Modernization of institutional management of innovation </a:t>
            </a:r>
            <a:r>
              <a:rPr lang="en-US" dirty="0">
                <a:solidFill>
                  <a:srgbClr val="676767"/>
                </a:solidFill>
              </a:rPr>
              <a:t>and </a:t>
            </a:r>
            <a:r>
              <a:rPr lang="en-US" dirty="0" smtClean="0">
                <a:solidFill>
                  <a:srgbClr val="676767"/>
                </a:solidFill>
              </a:rPr>
              <a:t>research in </a:t>
            </a:r>
            <a:r>
              <a:rPr lang="en-US" dirty="0">
                <a:solidFill>
                  <a:srgbClr val="676767"/>
                </a:solidFill>
              </a:rPr>
              <a:t>South </a:t>
            </a:r>
            <a:r>
              <a:rPr lang="en-US" dirty="0" smtClean="0">
                <a:solidFill>
                  <a:srgbClr val="676767"/>
                </a:solidFill>
              </a:rPr>
              <a:t>Neighboring Countries</a:t>
            </a:r>
          </a:p>
          <a:p>
            <a:r>
              <a:rPr lang="fr-BE" dirty="0" err="1">
                <a:solidFill>
                  <a:srgbClr val="676767"/>
                </a:solidFill>
              </a:rPr>
              <a:t>Developing</a:t>
            </a:r>
            <a:r>
              <a:rPr lang="fr-BE" dirty="0">
                <a:solidFill>
                  <a:srgbClr val="676767"/>
                </a:solidFill>
              </a:rPr>
              <a:t> </a:t>
            </a:r>
            <a:r>
              <a:rPr lang="fr-BE" dirty="0" err="1">
                <a:solidFill>
                  <a:srgbClr val="676767"/>
                </a:solidFill>
              </a:rPr>
              <a:t>skills</a:t>
            </a:r>
            <a:r>
              <a:rPr lang="fr-BE" dirty="0">
                <a:solidFill>
                  <a:srgbClr val="676767"/>
                </a:solidFill>
              </a:rPr>
              <a:t> in the </a:t>
            </a:r>
            <a:r>
              <a:rPr lang="fr-BE" dirty="0" err="1">
                <a:solidFill>
                  <a:srgbClr val="676767"/>
                </a:solidFill>
              </a:rPr>
              <a:t>field</a:t>
            </a:r>
            <a:r>
              <a:rPr lang="fr-BE" dirty="0">
                <a:solidFill>
                  <a:srgbClr val="676767"/>
                </a:solidFill>
              </a:rPr>
              <a:t> of </a:t>
            </a:r>
            <a:r>
              <a:rPr lang="fr-BE" dirty="0" err="1">
                <a:solidFill>
                  <a:srgbClr val="676767"/>
                </a:solidFill>
              </a:rPr>
              <a:t>integrated</a:t>
            </a:r>
            <a:r>
              <a:rPr lang="fr-BE" dirty="0">
                <a:solidFill>
                  <a:srgbClr val="676767"/>
                </a:solidFill>
              </a:rPr>
              <a:t> </a:t>
            </a:r>
            <a:r>
              <a:rPr lang="fr-BE" dirty="0" err="1">
                <a:solidFill>
                  <a:srgbClr val="676767"/>
                </a:solidFill>
              </a:rPr>
              <a:t>energy</a:t>
            </a:r>
            <a:r>
              <a:rPr lang="fr-BE" dirty="0">
                <a:solidFill>
                  <a:srgbClr val="676767"/>
                </a:solidFill>
              </a:rPr>
              <a:t> planning in Med </a:t>
            </a:r>
            <a:r>
              <a:rPr lang="fr-BE" dirty="0" smtClean="0">
                <a:solidFill>
                  <a:srgbClr val="676767"/>
                </a:solidFill>
              </a:rPr>
              <a:t>Land Scapes</a:t>
            </a:r>
            <a:endParaRPr lang="fr-BE" dirty="0">
              <a:solidFill>
                <a:srgbClr val="676767"/>
              </a:solidFill>
            </a:endParaRPr>
          </a:p>
          <a:p>
            <a:r>
              <a:rPr lang="en-GB" dirty="0">
                <a:solidFill>
                  <a:srgbClr val="676767"/>
                </a:solidFill>
              </a:rPr>
              <a:t>Master curriculum, capacity building and network development in traffic safety in Egypt, Jordan and </a:t>
            </a:r>
            <a:r>
              <a:rPr lang="en-GB" dirty="0" smtClean="0">
                <a:solidFill>
                  <a:srgbClr val="676767"/>
                </a:solidFill>
              </a:rPr>
              <a:t>Lebanon</a:t>
            </a:r>
          </a:p>
          <a:p>
            <a:r>
              <a:rPr lang="en-US" dirty="0">
                <a:solidFill>
                  <a:srgbClr val="676767"/>
                </a:solidFill>
              </a:rPr>
              <a:t>New Jordanian MSc in Water Management and Desalination Engineering (</a:t>
            </a:r>
            <a:r>
              <a:rPr lang="en-US" dirty="0" err="1">
                <a:solidFill>
                  <a:srgbClr val="676767"/>
                </a:solidFill>
              </a:rPr>
              <a:t>JoMDE</a:t>
            </a:r>
            <a:r>
              <a:rPr lang="en-US" dirty="0" smtClean="0">
                <a:solidFill>
                  <a:srgbClr val="676767"/>
                </a:solidFill>
              </a:rPr>
              <a:t>)</a:t>
            </a:r>
          </a:p>
          <a:p>
            <a:endParaRPr lang="en-US" dirty="0" smtClean="0">
              <a:solidFill>
                <a:srgbClr val="676767"/>
              </a:solidFill>
            </a:endParaRPr>
          </a:p>
          <a:p>
            <a:endParaRPr lang="fr-BE" dirty="0">
              <a:solidFill>
                <a:srgbClr val="676767"/>
              </a:solidFill>
            </a:endParaRPr>
          </a:p>
          <a:p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8510"/>
            <a:ext cx="9144000" cy="575825"/>
          </a:xfrm>
          <a:prstGeom prst="rect">
            <a:avLst/>
          </a:prstGeom>
          <a:solidFill>
            <a:srgbClr val="00359E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1"/>
          <a:stretch/>
        </p:blipFill>
        <p:spPr>
          <a:xfrm>
            <a:off x="0" y="0"/>
            <a:ext cx="3412629" cy="20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3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4529"/>
            <a:ext cx="9144000" cy="20543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02" y="1744061"/>
            <a:ext cx="7429499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ERASMUS </a:t>
            </a:r>
            <a:r>
              <a:rPr lang="en-US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002060"/>
                </a:solidFill>
              </a:rPr>
              <a:t> Funded Projects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902" y="2945524"/>
            <a:ext cx="7429499" cy="35417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6767"/>
                </a:solidFill>
              </a:rPr>
              <a:t>Vocational training center for students and teachers in the Jordanian Universities</a:t>
            </a:r>
          </a:p>
          <a:p>
            <a:r>
              <a:rPr lang="fr-BE" dirty="0" err="1" smtClean="0">
                <a:solidFill>
                  <a:srgbClr val="676767"/>
                </a:solidFill>
              </a:rPr>
              <a:t>Fostering</a:t>
            </a:r>
            <a:r>
              <a:rPr lang="fr-BE" dirty="0" smtClean="0">
                <a:solidFill>
                  <a:srgbClr val="676767"/>
                </a:solidFill>
              </a:rPr>
              <a:t> </a:t>
            </a:r>
            <a:r>
              <a:rPr lang="fr-BE" dirty="0" err="1" smtClean="0">
                <a:solidFill>
                  <a:srgbClr val="676767"/>
                </a:solidFill>
              </a:rPr>
              <a:t>academia</a:t>
            </a:r>
            <a:r>
              <a:rPr lang="fr-BE" dirty="0" smtClean="0">
                <a:solidFill>
                  <a:srgbClr val="676767"/>
                </a:solidFill>
              </a:rPr>
              <a:t>-</a:t>
            </a:r>
            <a:r>
              <a:rPr lang="fr-BE" dirty="0" err="1" smtClean="0">
                <a:solidFill>
                  <a:srgbClr val="676767"/>
                </a:solidFill>
              </a:rPr>
              <a:t>industry</a:t>
            </a:r>
            <a:r>
              <a:rPr lang="fr-BE" dirty="0" smtClean="0">
                <a:solidFill>
                  <a:srgbClr val="676767"/>
                </a:solidFill>
              </a:rPr>
              <a:t> collaboration in </a:t>
            </a:r>
            <a:r>
              <a:rPr lang="fr-BE" dirty="0" err="1" smtClean="0">
                <a:solidFill>
                  <a:srgbClr val="676767"/>
                </a:solidFill>
              </a:rPr>
              <a:t>food</a:t>
            </a:r>
            <a:r>
              <a:rPr lang="fr-BE" dirty="0" smtClean="0">
                <a:solidFill>
                  <a:srgbClr val="676767"/>
                </a:solidFill>
              </a:rPr>
              <a:t> </a:t>
            </a:r>
            <a:r>
              <a:rPr lang="fr-BE" dirty="0" err="1" smtClean="0">
                <a:solidFill>
                  <a:srgbClr val="676767"/>
                </a:solidFill>
              </a:rPr>
              <a:t>safety</a:t>
            </a:r>
            <a:r>
              <a:rPr lang="fr-BE" dirty="0" smtClean="0">
                <a:solidFill>
                  <a:srgbClr val="676767"/>
                </a:solidFill>
              </a:rPr>
              <a:t> and </a:t>
            </a:r>
            <a:r>
              <a:rPr lang="fr-BE" dirty="0" err="1" smtClean="0">
                <a:solidFill>
                  <a:srgbClr val="676767"/>
                </a:solidFill>
              </a:rPr>
              <a:t>quality</a:t>
            </a:r>
            <a:endParaRPr lang="fr-BE" dirty="0">
              <a:solidFill>
                <a:srgbClr val="676767"/>
              </a:solidFill>
            </a:endParaRPr>
          </a:p>
          <a:p>
            <a:r>
              <a:rPr lang="en-GB" dirty="0" smtClean="0">
                <a:solidFill>
                  <a:srgbClr val="676767"/>
                </a:solidFill>
              </a:rPr>
              <a:t>Innovation for the leather industry in Jordan and Egypt</a:t>
            </a:r>
          </a:p>
          <a:p>
            <a:pPr>
              <a:buNone/>
            </a:pPr>
            <a:endParaRPr lang="en-US" dirty="0" smtClean="0">
              <a:solidFill>
                <a:srgbClr val="676767"/>
              </a:solidFill>
            </a:endParaRPr>
          </a:p>
          <a:p>
            <a:endParaRPr lang="fr-BE" dirty="0">
              <a:solidFill>
                <a:srgbClr val="676767"/>
              </a:solidFill>
            </a:endParaRPr>
          </a:p>
          <a:p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8510"/>
            <a:ext cx="9144000" cy="575825"/>
          </a:xfrm>
          <a:prstGeom prst="rect">
            <a:avLst/>
          </a:prstGeom>
          <a:solidFill>
            <a:srgbClr val="00359E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1"/>
          <a:stretch/>
        </p:blipFill>
        <p:spPr>
          <a:xfrm>
            <a:off x="0" y="0"/>
            <a:ext cx="3412629" cy="20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3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90" y="2547220"/>
            <a:ext cx="7429499" cy="1478570"/>
          </a:xfrm>
          <a:solidFill>
            <a:srgbClr val="676767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</a:rPr>
              <a:t>Thank you!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4546"/>
            <a:ext cx="8152067" cy="1310185"/>
            <a:chOff x="364138" y="893660"/>
            <a:chExt cx="8152067" cy="13101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7882"/>
            <a:ext cx="4684932" cy="586853"/>
          </a:xfrm>
        </p:spPr>
        <p:txBody>
          <a:bodyPr/>
          <a:lstStyle/>
          <a:p>
            <a:r>
              <a:rPr lang="en-US" dirty="0" smtClean="0">
                <a:solidFill>
                  <a:srgbClr val="525252"/>
                </a:solidFill>
              </a:rPr>
              <a:t>University Overview </a:t>
            </a:r>
            <a:endParaRPr lang="en-US" dirty="0">
              <a:solidFill>
                <a:srgbClr val="52525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305636"/>
            <a:ext cx="8152067" cy="1310185"/>
            <a:chOff x="364138" y="893660"/>
            <a:chExt cx="8152067" cy="1310185"/>
          </a:xfrm>
        </p:grpSpPr>
        <p:sp>
          <p:nvSpPr>
            <p:cNvPr id="9" name="Rectangle 8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solidFill>
              <a:srgbClr val="FFB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solidFill>
              <a:srgbClr val="FFB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7080" y="1548990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25252"/>
                </a:solidFill>
              </a:rPr>
              <a:t>Vision </a:t>
            </a:r>
            <a:endParaRPr lang="en-US" dirty="0">
              <a:solidFill>
                <a:srgbClr val="52525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" y="2614631"/>
            <a:ext cx="8152067" cy="1310185"/>
            <a:chOff x="364138" y="893660"/>
            <a:chExt cx="8152067" cy="1310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37080" y="3168612"/>
            <a:ext cx="2364811" cy="615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25252"/>
                </a:solidFill>
                <a:effectLst/>
              </a:rPr>
              <a:t>Colleges</a:t>
            </a:r>
            <a:endParaRPr lang="en-US" dirty="0">
              <a:solidFill>
                <a:srgbClr val="525252"/>
              </a:solidFill>
              <a:effectLst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923622"/>
            <a:ext cx="8152067" cy="1310185"/>
            <a:chOff x="364137" y="197623"/>
            <a:chExt cx="8152067" cy="1310185"/>
          </a:xfrm>
          <a:solidFill>
            <a:srgbClr val="E5496A"/>
          </a:solidFill>
        </p:grpSpPr>
        <p:sp>
          <p:nvSpPr>
            <p:cNvPr id="17" name="Rectangle 16"/>
            <p:cNvSpPr/>
            <p:nvPr/>
          </p:nvSpPr>
          <p:spPr>
            <a:xfrm>
              <a:off x="364137" y="197623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7512903" y="504507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37080" y="409320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5252"/>
                </a:solidFill>
                <a:effectLst/>
              </a:rPr>
              <a:t>Programs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" y="5217773"/>
            <a:ext cx="8152067" cy="1310185"/>
            <a:chOff x="364138" y="893660"/>
            <a:chExt cx="8152067" cy="1310185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59E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59E"/>
                </a:solidFill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137079" y="534928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5252"/>
                </a:solidFill>
                <a:effectLst/>
              </a:rPr>
              <a:t>ERASMUS</a:t>
            </a:r>
            <a:r>
              <a:rPr lang="en-US" dirty="0" smtClean="0">
                <a:solidFill>
                  <a:srgbClr val="676767"/>
                </a:solidFill>
              </a:rPr>
              <a:t> </a:t>
            </a:r>
            <a:r>
              <a:rPr lang="en-US" dirty="0">
                <a:solidFill>
                  <a:srgbClr val="525252"/>
                </a:solidFill>
                <a:effectLst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17032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288279"/>
            <a:ext cx="8152067" cy="1310185"/>
            <a:chOff x="364138" y="893660"/>
            <a:chExt cx="8152067" cy="13101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3412"/>
            <a:ext cx="4684932" cy="586853"/>
          </a:xfrm>
        </p:spPr>
        <p:txBody>
          <a:bodyPr/>
          <a:lstStyle/>
          <a:p>
            <a:r>
              <a:rPr lang="en-US" dirty="0" smtClean="0">
                <a:solidFill>
                  <a:srgbClr val="525252"/>
                </a:solidFill>
              </a:rPr>
              <a:t>University Overview </a:t>
            </a:r>
            <a:endParaRPr lang="en-US" dirty="0">
              <a:solidFill>
                <a:srgbClr val="5252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3483599"/>
            <a:ext cx="8286750" cy="35417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76767"/>
                </a:solidFill>
              </a:rPr>
              <a:t>In accordance with a Royal Decree issued on 22nd August/ 1996, Al Balqa Applied University was established. It started teaching in 1997/1998 to overarch community colleges before which they had been merely scattered </a:t>
            </a:r>
            <a:r>
              <a:rPr lang="en-US" dirty="0" smtClean="0">
                <a:solidFill>
                  <a:srgbClr val="676767"/>
                </a:solidFill>
              </a:rPr>
              <a:t>all </a:t>
            </a:r>
            <a:r>
              <a:rPr lang="en-US" dirty="0">
                <a:solidFill>
                  <a:srgbClr val="676767"/>
                </a:solidFill>
              </a:rPr>
              <a:t>over the kingdom</a:t>
            </a:r>
            <a:r>
              <a:rPr lang="en-US" dirty="0" smtClean="0">
                <a:solidFill>
                  <a:srgbClr val="676767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Provides applied education, especially in engineering programs </a:t>
            </a:r>
          </a:p>
          <a:p>
            <a:r>
              <a:rPr lang="en-US" dirty="0" smtClean="0">
                <a:solidFill>
                  <a:srgbClr val="676767"/>
                </a:solidFill>
              </a:rPr>
              <a:t>Offers Master, Bachelor, Diploma, and Higher Vocational Diploma Programs </a:t>
            </a:r>
          </a:p>
          <a:p>
            <a:endParaRPr lang="en-US" dirty="0">
              <a:solidFill>
                <a:srgbClr val="67676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77"/>
          <a:stretch/>
        </p:blipFill>
        <p:spPr>
          <a:xfrm>
            <a:off x="0" y="0"/>
            <a:ext cx="9144000" cy="29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288279"/>
            <a:ext cx="8152067" cy="1310185"/>
            <a:chOff x="364138" y="893660"/>
            <a:chExt cx="8152067" cy="13101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3412"/>
            <a:ext cx="4684932" cy="586853"/>
          </a:xfrm>
        </p:spPr>
        <p:txBody>
          <a:bodyPr/>
          <a:lstStyle/>
          <a:p>
            <a:r>
              <a:rPr lang="en-US" dirty="0" smtClean="0">
                <a:solidFill>
                  <a:srgbClr val="525252"/>
                </a:solidFill>
              </a:rPr>
              <a:t>University Overview </a:t>
            </a:r>
            <a:endParaRPr lang="en-US" dirty="0">
              <a:solidFill>
                <a:srgbClr val="52525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287967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690" y="3693999"/>
            <a:ext cx="1617650" cy="166183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65" y="3712196"/>
            <a:ext cx="1617649" cy="1643633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324" y="3693999"/>
            <a:ext cx="1633433" cy="1633433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616" y="3712196"/>
            <a:ext cx="1633432" cy="1643633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840283" y="556856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13 campuses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3434" y="5592148"/>
            <a:ext cx="162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+1424 Lecturer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4819" y="5592148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+40,762 Students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7330" y="5499815"/>
            <a:ext cx="1201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+111,281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graduates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8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288279"/>
            <a:ext cx="9144000" cy="1451208"/>
            <a:chOff x="364138" y="893660"/>
            <a:chExt cx="8152067" cy="13101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3412"/>
            <a:ext cx="4684932" cy="586853"/>
          </a:xfrm>
        </p:spPr>
        <p:txBody>
          <a:bodyPr/>
          <a:lstStyle/>
          <a:p>
            <a:r>
              <a:rPr lang="en-US" dirty="0" smtClean="0">
                <a:solidFill>
                  <a:srgbClr val="525252"/>
                </a:solidFill>
              </a:rPr>
              <a:t>University Overview </a:t>
            </a:r>
            <a:endParaRPr lang="en-US" dirty="0">
              <a:solidFill>
                <a:srgbClr val="52525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879678"/>
          </a:xfrm>
        </p:spPr>
      </p:pic>
      <p:sp>
        <p:nvSpPr>
          <p:cNvPr id="17" name="Rectangle 16"/>
          <p:cNvSpPr/>
          <p:nvPr/>
        </p:nvSpPr>
        <p:spPr>
          <a:xfrm>
            <a:off x="2852382" y="3739487"/>
            <a:ext cx="6291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Recognized by: </a:t>
            </a:r>
            <a:endParaRPr lang="en-US" sz="4000" b="1" u="sng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525252"/>
                </a:solidFill>
              </a:rPr>
              <a:t>Council </a:t>
            </a:r>
            <a:r>
              <a:rPr lang="en-US" sz="2800" dirty="0">
                <a:solidFill>
                  <a:srgbClr val="525252"/>
                </a:solidFill>
              </a:rPr>
              <a:t>of Higher Education in </a:t>
            </a:r>
            <a:r>
              <a:rPr lang="en-US" sz="2800" dirty="0" smtClean="0">
                <a:solidFill>
                  <a:srgbClr val="525252"/>
                </a:solidFill>
              </a:rPr>
              <a:t>Jordan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525252"/>
                </a:solidFill>
              </a:rPr>
              <a:t>Association </a:t>
            </a:r>
            <a:r>
              <a:rPr lang="en-US" sz="2800" dirty="0">
                <a:solidFill>
                  <a:srgbClr val="525252"/>
                </a:solidFill>
              </a:rPr>
              <a:t>of Arab </a:t>
            </a:r>
            <a:r>
              <a:rPr lang="en-US" sz="2800" dirty="0" smtClean="0">
                <a:solidFill>
                  <a:srgbClr val="525252"/>
                </a:solidFill>
              </a:rPr>
              <a:t>Universities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525252"/>
                </a:solidFill>
              </a:rPr>
              <a:t>International </a:t>
            </a:r>
            <a:r>
              <a:rPr lang="en-US" sz="2800" dirty="0">
                <a:solidFill>
                  <a:srgbClr val="525252"/>
                </a:solidFill>
              </a:rPr>
              <a:t>Association of </a:t>
            </a:r>
            <a:r>
              <a:rPr lang="en-US" sz="2800" dirty="0" smtClean="0">
                <a:solidFill>
                  <a:srgbClr val="525252"/>
                </a:solidFill>
              </a:rPr>
              <a:t>Universities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525252"/>
                </a:solidFill>
              </a:rPr>
              <a:t>International </a:t>
            </a:r>
            <a:r>
              <a:rPr lang="en-US" sz="2800" dirty="0">
                <a:solidFill>
                  <a:srgbClr val="525252"/>
                </a:solidFill>
              </a:rPr>
              <a:t>A</a:t>
            </a:r>
            <a:r>
              <a:rPr lang="en-US" sz="2800" dirty="0" smtClean="0">
                <a:solidFill>
                  <a:srgbClr val="525252"/>
                </a:solidFill>
              </a:rPr>
              <a:t>cademic </a:t>
            </a:r>
            <a:r>
              <a:rPr lang="en-US" sz="2800" dirty="0">
                <a:solidFill>
                  <a:srgbClr val="525252"/>
                </a:solidFill>
              </a:rPr>
              <a:t>C</a:t>
            </a:r>
            <a:r>
              <a:rPr lang="en-US" sz="2800" dirty="0" smtClean="0">
                <a:solidFill>
                  <a:srgbClr val="525252"/>
                </a:solidFill>
              </a:rPr>
              <a:t>ommissions</a:t>
            </a:r>
            <a:endParaRPr lang="en-US" sz="2800" b="1" dirty="0" smtClean="0">
              <a:solidFill>
                <a:srgbClr val="525252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9487"/>
            <a:ext cx="2852382" cy="311851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777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4138" y="634351"/>
            <a:ext cx="8152067" cy="1310185"/>
            <a:chOff x="364138" y="893660"/>
            <a:chExt cx="8152067" cy="1310185"/>
          </a:xfrm>
        </p:grpSpPr>
        <p:sp>
          <p:nvSpPr>
            <p:cNvPr id="7" name="Rectangle 6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solidFill>
              <a:srgbClr val="FFB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solidFill>
              <a:srgbClr val="FFB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741227"/>
            <a:ext cx="7429499" cy="1478570"/>
          </a:xfrm>
        </p:spPr>
        <p:txBody>
          <a:bodyPr/>
          <a:lstStyle/>
          <a:p>
            <a:r>
              <a:rPr lang="en-US" dirty="0" smtClean="0">
                <a:solidFill>
                  <a:srgbClr val="525252"/>
                </a:solidFill>
              </a:rPr>
              <a:t>Vision </a:t>
            </a:r>
            <a:endParaRPr lang="en-US" dirty="0">
              <a:solidFill>
                <a:srgbClr val="52525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64138" y="2288037"/>
            <a:ext cx="7429499" cy="3541714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002060"/>
                </a:solidFill>
              </a:rPr>
              <a:t>Platform for quality Higher Education to cater </a:t>
            </a:r>
            <a:r>
              <a:rPr lang="en-US" dirty="0" smtClean="0">
                <a:solidFill>
                  <a:srgbClr val="002060"/>
                </a:solidFill>
              </a:rPr>
              <a:t>market's </a:t>
            </a:r>
            <a:r>
              <a:rPr lang="en-US" dirty="0">
                <a:solidFill>
                  <a:srgbClr val="002060"/>
                </a:solidFill>
              </a:rPr>
              <a:t>needs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all levels: Diploma, </a:t>
            </a:r>
            <a:r>
              <a:rPr lang="en-US" dirty="0" smtClean="0">
                <a:solidFill>
                  <a:srgbClr val="002060"/>
                </a:solidFill>
              </a:rPr>
              <a:t>Undergraduate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dirty="0" smtClean="0">
                <a:solidFill>
                  <a:srgbClr val="002060"/>
                </a:solidFill>
              </a:rPr>
              <a:t>Graduate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676767"/>
                </a:solidFill>
              </a:rPr>
              <a:t>Applied </a:t>
            </a:r>
            <a:r>
              <a:rPr lang="en-US" dirty="0" smtClean="0">
                <a:solidFill>
                  <a:srgbClr val="676767"/>
                </a:solidFill>
              </a:rPr>
              <a:t>implementation of </a:t>
            </a:r>
            <a:r>
              <a:rPr lang="en-US" dirty="0">
                <a:solidFill>
                  <a:srgbClr val="676767"/>
                </a:solidFill>
              </a:rPr>
              <a:t>various academic </a:t>
            </a:r>
            <a:r>
              <a:rPr lang="en-US" dirty="0" smtClean="0">
                <a:solidFill>
                  <a:srgbClr val="676767"/>
                </a:solidFill>
              </a:rPr>
              <a:t>programs, </a:t>
            </a:r>
            <a:r>
              <a:rPr lang="en-US" dirty="0">
                <a:solidFill>
                  <a:srgbClr val="676767"/>
                </a:solidFill>
              </a:rPr>
              <a:t>including orienting research towards the development </a:t>
            </a:r>
            <a:r>
              <a:rPr lang="en-US" dirty="0" smtClean="0">
                <a:solidFill>
                  <a:srgbClr val="676767"/>
                </a:solidFill>
              </a:rPr>
              <a:t>of </a:t>
            </a:r>
            <a:r>
              <a:rPr lang="en-US" dirty="0">
                <a:solidFill>
                  <a:srgbClr val="676767"/>
                </a:solidFill>
              </a:rPr>
              <a:t>local </a:t>
            </a:r>
            <a:r>
              <a:rPr lang="en-US" dirty="0" smtClean="0">
                <a:solidFill>
                  <a:srgbClr val="676767"/>
                </a:solidFill>
              </a:rPr>
              <a:t>communities</a:t>
            </a:r>
            <a:endParaRPr lang="en-US" dirty="0">
              <a:solidFill>
                <a:srgbClr val="67676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2525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611" y="411554"/>
            <a:ext cx="2598271" cy="15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1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588"/>
            <a:ext cx="3289109" cy="1310185"/>
            <a:chOff x="364138" y="893660"/>
            <a:chExt cx="8152067" cy="1310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8" t="1592" r="2115"/>
          <a:stretch/>
        </p:blipFill>
        <p:spPr>
          <a:xfrm>
            <a:off x="3289109" y="1675"/>
            <a:ext cx="5950425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97" y="-10899"/>
            <a:ext cx="3279212" cy="1518440"/>
          </a:xfrm>
          <a:solidFill>
            <a:schemeClr val="accent1">
              <a:lumMod val="40000"/>
              <a:lumOff val="60000"/>
              <a:alpha val="57000"/>
            </a:schemeClr>
          </a:solidFill>
        </p:spPr>
        <p:txBody>
          <a:bodyPr/>
          <a:lstStyle/>
          <a:p>
            <a:r>
              <a:rPr lang="en-US" u="sng" dirty="0" smtClean="0">
                <a:solidFill>
                  <a:srgbClr val="525252"/>
                </a:solidFill>
                <a:effectLst/>
              </a:rPr>
              <a:t>Colleges</a:t>
            </a:r>
            <a:r>
              <a:rPr lang="en-US" dirty="0" smtClean="0">
                <a:solidFill>
                  <a:srgbClr val="525252"/>
                </a:solidFill>
              </a:rPr>
              <a:t>  </a:t>
            </a:r>
            <a:endParaRPr lang="en-US" dirty="0">
              <a:solidFill>
                <a:srgbClr val="52525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9897" y="1494494"/>
            <a:ext cx="3279212" cy="5377755"/>
          </a:xfrm>
          <a:solidFill>
            <a:schemeClr val="accent1">
              <a:lumMod val="40000"/>
              <a:lumOff val="60000"/>
              <a:alpha val="58000"/>
            </a:schemeClr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>
                <a:solidFill>
                  <a:srgbClr val="676767"/>
                </a:solidFill>
              </a:rPr>
              <a:t>BAU has </a:t>
            </a:r>
            <a:r>
              <a:rPr lang="en-US" dirty="0" smtClean="0">
                <a:solidFill>
                  <a:srgbClr val="002060"/>
                </a:solidFill>
              </a:rPr>
              <a:t>21</a:t>
            </a:r>
            <a:r>
              <a:rPr lang="en-US" dirty="0" smtClean="0">
                <a:solidFill>
                  <a:srgbClr val="676767"/>
                </a:solidFill>
              </a:rPr>
              <a:t>colleges all around Jordanian governorates and cities (9 at main campus in Al-Salt city) </a:t>
            </a:r>
          </a:p>
          <a:p>
            <a:pPr fontAlgn="base"/>
            <a:r>
              <a:rPr lang="en-US" dirty="0" smtClean="0">
                <a:solidFill>
                  <a:srgbClr val="525252"/>
                </a:solidFill>
              </a:rPr>
              <a:t>BAU supervises all </a:t>
            </a:r>
            <a:r>
              <a:rPr lang="en-US" dirty="0" smtClean="0">
                <a:solidFill>
                  <a:srgbClr val="002060"/>
                </a:solidFill>
              </a:rPr>
              <a:t>41</a:t>
            </a:r>
            <a:r>
              <a:rPr lang="en-US" dirty="0" smtClean="0">
                <a:solidFill>
                  <a:srgbClr val="525252"/>
                </a:solidFill>
              </a:rPr>
              <a:t> community colleges in Jordan (16 public colleges, 17 private colleges, 6 military colleges, and 2 UNRWA colleges) </a:t>
            </a:r>
          </a:p>
          <a:p>
            <a:pPr marL="0" indent="0">
              <a:buNone/>
            </a:pPr>
            <a:endParaRPr lang="en-US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588"/>
            <a:ext cx="8152067" cy="1310185"/>
            <a:chOff x="364138" y="893660"/>
            <a:chExt cx="8152067" cy="1310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32" y="347516"/>
            <a:ext cx="2364811" cy="615149"/>
          </a:xfrm>
        </p:spPr>
        <p:txBody>
          <a:bodyPr/>
          <a:lstStyle/>
          <a:p>
            <a:r>
              <a:rPr lang="en-US" u="sng" dirty="0">
                <a:solidFill>
                  <a:srgbClr val="525252"/>
                </a:solidFill>
                <a:effectLst/>
              </a:rPr>
              <a:t>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0168"/>
            <a:ext cx="5380967" cy="2747989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2200" u="sng" dirty="0" smtClean="0">
                <a:solidFill>
                  <a:srgbClr val="002060"/>
                </a:solidFill>
                <a:effectLst/>
                <a:hlinkClick r:id="rId2"/>
              </a:rPr>
              <a:t>Faculty </a:t>
            </a:r>
            <a:r>
              <a:rPr lang="en-US" sz="2200" u="sng" dirty="0">
                <a:solidFill>
                  <a:srgbClr val="002060"/>
                </a:solidFill>
                <a:effectLst/>
                <a:hlinkClick r:id="rId2"/>
              </a:rPr>
              <a:t>of Graduate Studies</a:t>
            </a:r>
            <a:endParaRPr lang="en-US" sz="2200" dirty="0">
              <a:solidFill>
                <a:srgbClr val="002060"/>
              </a:solidFill>
              <a:effectLst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effectLst/>
                <a:hlinkClick r:id="rId3"/>
              </a:rPr>
              <a:t>Faculty of Engineering</a:t>
            </a:r>
            <a:endParaRPr lang="en-US" sz="2200" dirty="0">
              <a:solidFill>
                <a:srgbClr val="002060"/>
              </a:solidFill>
              <a:effectLst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effectLst/>
                <a:hlinkClick r:id="rId4"/>
              </a:rPr>
              <a:t>Faculty of Medicine</a:t>
            </a:r>
            <a:endParaRPr lang="en-US" sz="2200" dirty="0">
              <a:solidFill>
                <a:srgbClr val="002060"/>
              </a:solidFill>
              <a:effectLst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effectLst/>
                <a:hlinkClick r:id="rId5"/>
              </a:rPr>
              <a:t>Faculty Prince Abdullah bin Ghazi for Information </a:t>
            </a:r>
            <a:r>
              <a:rPr lang="en-US" sz="2200" dirty="0" smtClean="0">
                <a:solidFill>
                  <a:srgbClr val="002060"/>
                </a:solidFill>
                <a:effectLst/>
                <a:hlinkClick r:id="rId5"/>
              </a:rPr>
              <a:t>Technology</a:t>
            </a:r>
            <a:endParaRPr lang="en-US" sz="2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286"/>
            <a:ext cx="9239534" cy="22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060" y="2128021"/>
            <a:ext cx="45274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hlinkClick r:id="rId7"/>
              </a:rPr>
              <a:t>Faculty of Science</a:t>
            </a:r>
            <a:endParaRPr lang="en-US" sz="2400" dirty="0">
              <a:solidFill>
                <a:srgbClr val="00206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hlinkClick r:id="rId8"/>
              </a:rPr>
              <a:t>Faculty of </a:t>
            </a:r>
            <a:r>
              <a:rPr lang="en-US" sz="2400" dirty="0" smtClean="0">
                <a:solidFill>
                  <a:srgbClr val="002060"/>
                </a:solidFill>
                <a:hlinkClick r:id="rId8"/>
              </a:rPr>
              <a:t>Agricultural Technology</a:t>
            </a:r>
            <a:endParaRPr lang="en-US" sz="2400" dirty="0">
              <a:solidFill>
                <a:srgbClr val="002060"/>
              </a:solidFill>
              <a:hlinkClick r:id="rId8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hlinkClick r:id="rId9"/>
              </a:rPr>
              <a:t>Faculty of Business</a:t>
            </a:r>
            <a:endParaRPr lang="en-US" sz="2400" dirty="0">
              <a:solidFill>
                <a:srgbClr val="00206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hlinkClick r:id="rId10"/>
              </a:rPr>
              <a:t>Salt </a:t>
            </a:r>
            <a:r>
              <a:rPr lang="en-US" sz="2400" dirty="0" smtClean="0">
                <a:solidFill>
                  <a:srgbClr val="002060"/>
                </a:solidFill>
                <a:hlinkClick r:id="rId10"/>
              </a:rPr>
              <a:t>College for Human Sciences</a:t>
            </a:r>
            <a:endParaRPr lang="en-US" sz="2400" dirty="0" smtClean="0">
              <a:solidFill>
                <a:srgbClr val="00206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hlinkClick r:id="rId7"/>
              </a:rPr>
              <a:t>Salt Technical College</a:t>
            </a:r>
            <a:endParaRPr lang="en-US" sz="2400" dirty="0">
              <a:solidFill>
                <a:srgbClr val="002060"/>
              </a:solidFill>
              <a:hlinkClick r:id="rId7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332" y="1340710"/>
            <a:ext cx="2602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76767"/>
                </a:solidFill>
              </a:rPr>
              <a:t>Center Colleges:</a:t>
            </a:r>
          </a:p>
        </p:txBody>
      </p:sp>
    </p:spTree>
    <p:extLst>
      <p:ext uri="{BB962C8B-B14F-4D97-AF65-F5344CB8AC3E}">
        <p14:creationId xmlns:p14="http://schemas.microsoft.com/office/powerpoint/2010/main" xmlns="" val="34519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96" y="2457575"/>
            <a:ext cx="4651496" cy="3541714"/>
          </a:xfrm>
        </p:spPr>
        <p:txBody>
          <a:bodyPr>
            <a:normAutofit fontScale="92500" lnSpcReduction="10000"/>
          </a:bodyPr>
          <a:lstStyle/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effectLst/>
                <a:hlinkClick r:id="rId2"/>
              </a:rPr>
              <a:t>Huson</a:t>
            </a:r>
            <a:r>
              <a:rPr lang="en-US" dirty="0" smtClean="0">
                <a:effectLst/>
                <a:hlinkClick r:id="rId2"/>
              </a:rPr>
              <a:t> </a:t>
            </a:r>
            <a:r>
              <a:rPr lang="en-US" dirty="0">
                <a:effectLst/>
                <a:hlinkClick r:id="rId2"/>
              </a:rPr>
              <a:t>University College</a:t>
            </a:r>
            <a:endParaRPr lang="en-US" dirty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effectLst/>
                <a:hlinkClick r:id="rId3"/>
              </a:rPr>
              <a:t>Irbid University College</a:t>
            </a:r>
            <a:endParaRPr lang="en-US" dirty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hlinkClick r:id="rId4"/>
              </a:rPr>
              <a:t>Ajloun</a:t>
            </a:r>
            <a:r>
              <a:rPr lang="en-US" dirty="0">
                <a:effectLst/>
                <a:hlinkClick r:id="rId4"/>
              </a:rPr>
              <a:t> University College</a:t>
            </a:r>
            <a:endParaRPr lang="en-US" dirty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effectLst/>
                <a:hlinkClick r:id="rId5"/>
              </a:rPr>
              <a:t>Faculty of Engineering Technology</a:t>
            </a:r>
            <a:endParaRPr lang="en-US" dirty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effectLst/>
                <a:hlinkClick r:id="rId6"/>
              </a:rPr>
              <a:t>Amman University College for Banking and Financial Sciences</a:t>
            </a:r>
            <a:endParaRPr lang="en-US" dirty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effectLst/>
                <a:hlinkClick r:id="rId7"/>
              </a:rPr>
              <a:t>Princess Alia University </a:t>
            </a:r>
            <a:r>
              <a:rPr lang="en-US" dirty="0" smtClean="0">
                <a:effectLst/>
                <a:hlinkClick r:id="rId7"/>
              </a:rPr>
              <a:t>College</a:t>
            </a:r>
            <a:endParaRPr lang="en-US" dirty="0">
              <a:effectLst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8152067" cy="1310185"/>
            <a:chOff x="364138" y="893660"/>
            <a:chExt cx="8152067" cy="1310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364138" y="893660"/>
              <a:ext cx="7455649" cy="131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7512904" y="1200544"/>
              <a:ext cx="1310185" cy="6964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333" y="349104"/>
            <a:ext cx="2364811" cy="615149"/>
          </a:xfrm>
        </p:spPr>
        <p:txBody>
          <a:bodyPr/>
          <a:lstStyle/>
          <a:p>
            <a:r>
              <a:rPr lang="en-US" u="sng" dirty="0">
                <a:solidFill>
                  <a:srgbClr val="525252"/>
                </a:solidFill>
                <a:effectLst/>
              </a:rPr>
              <a:t>Colleges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9014" y="2030051"/>
            <a:ext cx="4396053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effectLst/>
                <a:hlinkClick r:id="rId8"/>
              </a:rPr>
              <a:t>Zarka</a:t>
            </a:r>
            <a:r>
              <a:rPr lang="en-US" dirty="0" smtClean="0">
                <a:effectLst/>
                <a:hlinkClick r:id="rId8"/>
              </a:rPr>
              <a:t> University College</a:t>
            </a: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  <a:hlinkClick r:id="rId9"/>
              </a:rPr>
              <a:t>Princess </a:t>
            </a:r>
            <a:r>
              <a:rPr lang="en-US" dirty="0" err="1" smtClean="0">
                <a:effectLst/>
                <a:hlinkClick r:id="rId9"/>
              </a:rPr>
              <a:t>Rahma</a:t>
            </a:r>
            <a:r>
              <a:rPr lang="en-US" dirty="0" smtClean="0">
                <a:effectLst/>
                <a:hlinkClick r:id="rId9"/>
              </a:rPr>
              <a:t> University College</a:t>
            </a: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effectLst/>
                <a:hlinkClick r:id="rId10"/>
              </a:rPr>
              <a:t>Karak</a:t>
            </a:r>
            <a:r>
              <a:rPr lang="en-US" dirty="0" smtClean="0">
                <a:effectLst/>
                <a:hlinkClick r:id="rId10"/>
              </a:rPr>
              <a:t> University College</a:t>
            </a: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effectLst/>
                <a:hlinkClick r:id="rId11"/>
              </a:rPr>
              <a:t>Shobak</a:t>
            </a:r>
            <a:r>
              <a:rPr lang="en-US" dirty="0" smtClean="0">
                <a:effectLst/>
                <a:hlinkClick r:id="rId11"/>
              </a:rPr>
              <a:t> University College</a:t>
            </a: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effectLst/>
                <a:hlinkClick r:id="rId12"/>
              </a:rPr>
              <a:t>Maan</a:t>
            </a:r>
            <a:r>
              <a:rPr lang="en-US" dirty="0" smtClean="0">
                <a:effectLst/>
                <a:hlinkClick r:id="rId12"/>
              </a:rPr>
              <a:t> University College</a:t>
            </a:r>
            <a:endParaRPr lang="en-US" dirty="0" smtClean="0">
              <a:effectLst/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  <a:hlinkClick r:id="rId13"/>
              </a:rPr>
              <a:t>Aqaba University College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7464" y="1615486"/>
            <a:ext cx="2869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 smtClean="0">
                <a:solidFill>
                  <a:srgbClr val="676767"/>
                </a:solidFill>
              </a:rPr>
              <a:t>External Colleges: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773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C4B6CA53C4946BA14CC3CBEBA9B67" ma:contentTypeVersion="0" ma:contentTypeDescription="Create a new document." ma:contentTypeScope="" ma:versionID="39c0dd86041108ab569afb06483dc6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E56E84-6303-4F47-87ED-A0554D08D068}"/>
</file>

<file path=customXml/itemProps2.xml><?xml version="1.0" encoding="utf-8"?>
<ds:datastoreItem xmlns:ds="http://schemas.openxmlformats.org/officeDocument/2006/customXml" ds:itemID="{72D7B501-FAC6-45B1-8942-EABD77B23D54}"/>
</file>

<file path=customXml/itemProps3.xml><?xml version="1.0" encoding="utf-8"?>
<ds:datastoreItem xmlns:ds="http://schemas.openxmlformats.org/officeDocument/2006/customXml" ds:itemID="{3114B098-066B-49A8-A229-22E36A2FF320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1710</TotalTime>
  <Words>393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Slide 1</vt:lpstr>
      <vt:lpstr>University Overview </vt:lpstr>
      <vt:lpstr>University Overview </vt:lpstr>
      <vt:lpstr>University Overview </vt:lpstr>
      <vt:lpstr>University Overview </vt:lpstr>
      <vt:lpstr>Vision </vt:lpstr>
      <vt:lpstr>Colleges  </vt:lpstr>
      <vt:lpstr>Colleges</vt:lpstr>
      <vt:lpstr>Colleges</vt:lpstr>
      <vt:lpstr>Programs </vt:lpstr>
      <vt:lpstr>ERASMUS + Funded Projects</vt:lpstr>
      <vt:lpstr>ERASMUS + Funded Projects</vt:lpstr>
      <vt:lpstr>Thank you!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Manzella</dc:creator>
  <cp:lastModifiedBy>Guest</cp:lastModifiedBy>
  <cp:revision>175</cp:revision>
  <dcterms:created xsi:type="dcterms:W3CDTF">2014-01-21T10:40:22Z</dcterms:created>
  <dcterms:modified xsi:type="dcterms:W3CDTF">2017-12-12T09:25:53Z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0x010100924C4B6CA53C4946BA14CC3CBEBA9B67</vt:lpwstr>
  </property>
</Properties>
</file>